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800" r:id="rId2"/>
    <p:sldId id="563" r:id="rId3"/>
    <p:sldId id="571" r:id="rId4"/>
    <p:sldId id="570" r:id="rId5"/>
    <p:sldId id="564" r:id="rId6"/>
    <p:sldId id="567" r:id="rId7"/>
    <p:sldId id="565" r:id="rId8"/>
    <p:sldId id="568" r:id="rId9"/>
    <p:sldId id="566" r:id="rId10"/>
    <p:sldId id="572" r:id="rId11"/>
    <p:sldId id="574" r:id="rId12"/>
    <p:sldId id="5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169862-3736-43EC-9074-35D20D0A20E1}" v="12" dt="2024-09-23T23:30:03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ison Reeves (GCE)" userId="17f2d13c-fdb5-4d97-9bdf-710c7fc77bf0" providerId="ADAL" clId="{91169862-3736-43EC-9074-35D20D0A20E1}"/>
    <pc:docChg chg="addSld delSld modSld delMainMaster">
      <pc:chgData name="Allison Reeves (GCE)" userId="17f2d13c-fdb5-4d97-9bdf-710c7fc77bf0" providerId="ADAL" clId="{91169862-3736-43EC-9074-35D20D0A20E1}" dt="2024-09-23T23:30:03.357" v="12"/>
      <pc:docMkLst>
        <pc:docMk/>
      </pc:docMkLst>
      <pc:sldChg chg="del">
        <pc:chgData name="Allison Reeves (GCE)" userId="17f2d13c-fdb5-4d97-9bdf-710c7fc77bf0" providerId="ADAL" clId="{91169862-3736-43EC-9074-35D20D0A20E1}" dt="2024-09-23T23:28:03.593" v="1" actId="2696"/>
        <pc:sldMkLst>
          <pc:docMk/>
          <pc:sldMk cId="2324234697" sldId="256"/>
        </pc:sldMkLst>
      </pc:sldChg>
      <pc:sldChg chg="add">
        <pc:chgData name="Allison Reeves (GCE)" userId="17f2d13c-fdb5-4d97-9bdf-710c7fc77bf0" providerId="ADAL" clId="{91169862-3736-43EC-9074-35D20D0A20E1}" dt="2024-09-23T23:28:11.291" v="2"/>
        <pc:sldMkLst>
          <pc:docMk/>
          <pc:sldMk cId="1984913829" sldId="563"/>
        </pc:sldMkLst>
      </pc:sldChg>
      <pc:sldChg chg="add">
        <pc:chgData name="Allison Reeves (GCE)" userId="17f2d13c-fdb5-4d97-9bdf-710c7fc77bf0" providerId="ADAL" clId="{91169862-3736-43EC-9074-35D20D0A20E1}" dt="2024-09-23T23:29:07.847" v="5"/>
        <pc:sldMkLst>
          <pc:docMk/>
          <pc:sldMk cId="3913309764" sldId="564"/>
        </pc:sldMkLst>
      </pc:sldChg>
      <pc:sldChg chg="add">
        <pc:chgData name="Allison Reeves (GCE)" userId="17f2d13c-fdb5-4d97-9bdf-710c7fc77bf0" providerId="ADAL" clId="{91169862-3736-43EC-9074-35D20D0A20E1}" dt="2024-09-23T23:29:23.126" v="7"/>
        <pc:sldMkLst>
          <pc:docMk/>
          <pc:sldMk cId="829599238" sldId="565"/>
        </pc:sldMkLst>
      </pc:sldChg>
      <pc:sldChg chg="add">
        <pc:chgData name="Allison Reeves (GCE)" userId="17f2d13c-fdb5-4d97-9bdf-710c7fc77bf0" providerId="ADAL" clId="{91169862-3736-43EC-9074-35D20D0A20E1}" dt="2024-09-23T23:29:39.257" v="9"/>
        <pc:sldMkLst>
          <pc:docMk/>
          <pc:sldMk cId="3769088394" sldId="566"/>
        </pc:sldMkLst>
      </pc:sldChg>
      <pc:sldChg chg="add">
        <pc:chgData name="Allison Reeves (GCE)" userId="17f2d13c-fdb5-4d97-9bdf-710c7fc77bf0" providerId="ADAL" clId="{91169862-3736-43EC-9074-35D20D0A20E1}" dt="2024-09-23T23:29:16.207" v="6"/>
        <pc:sldMkLst>
          <pc:docMk/>
          <pc:sldMk cId="3044374659" sldId="567"/>
        </pc:sldMkLst>
      </pc:sldChg>
      <pc:sldChg chg="add">
        <pc:chgData name="Allison Reeves (GCE)" userId="17f2d13c-fdb5-4d97-9bdf-710c7fc77bf0" providerId="ADAL" clId="{91169862-3736-43EC-9074-35D20D0A20E1}" dt="2024-09-23T23:29:31.275" v="8"/>
        <pc:sldMkLst>
          <pc:docMk/>
          <pc:sldMk cId="1228965224" sldId="568"/>
        </pc:sldMkLst>
      </pc:sldChg>
      <pc:sldChg chg="add">
        <pc:chgData name="Allison Reeves (GCE)" userId="17f2d13c-fdb5-4d97-9bdf-710c7fc77bf0" providerId="ADAL" clId="{91169862-3736-43EC-9074-35D20D0A20E1}" dt="2024-09-23T23:28:28.395" v="4"/>
        <pc:sldMkLst>
          <pc:docMk/>
          <pc:sldMk cId="1536206988" sldId="570"/>
        </pc:sldMkLst>
      </pc:sldChg>
      <pc:sldChg chg="add">
        <pc:chgData name="Allison Reeves (GCE)" userId="17f2d13c-fdb5-4d97-9bdf-710c7fc77bf0" providerId="ADAL" clId="{91169862-3736-43EC-9074-35D20D0A20E1}" dt="2024-09-23T23:28:21.468" v="3"/>
        <pc:sldMkLst>
          <pc:docMk/>
          <pc:sldMk cId="2985754630" sldId="571"/>
        </pc:sldMkLst>
      </pc:sldChg>
      <pc:sldChg chg="add">
        <pc:chgData name="Allison Reeves (GCE)" userId="17f2d13c-fdb5-4d97-9bdf-710c7fc77bf0" providerId="ADAL" clId="{91169862-3736-43EC-9074-35D20D0A20E1}" dt="2024-09-23T23:29:45.866" v="10"/>
        <pc:sldMkLst>
          <pc:docMk/>
          <pc:sldMk cId="1527336402" sldId="572"/>
        </pc:sldMkLst>
      </pc:sldChg>
      <pc:sldChg chg="add">
        <pc:chgData name="Allison Reeves (GCE)" userId="17f2d13c-fdb5-4d97-9bdf-710c7fc77bf0" providerId="ADAL" clId="{91169862-3736-43EC-9074-35D20D0A20E1}" dt="2024-09-23T23:29:53.910" v="11"/>
        <pc:sldMkLst>
          <pc:docMk/>
          <pc:sldMk cId="1338951416" sldId="574"/>
        </pc:sldMkLst>
      </pc:sldChg>
      <pc:sldChg chg="add">
        <pc:chgData name="Allison Reeves (GCE)" userId="17f2d13c-fdb5-4d97-9bdf-710c7fc77bf0" providerId="ADAL" clId="{91169862-3736-43EC-9074-35D20D0A20E1}" dt="2024-09-23T23:30:03.357" v="12"/>
        <pc:sldMkLst>
          <pc:docMk/>
          <pc:sldMk cId="1087556772" sldId="575"/>
        </pc:sldMkLst>
      </pc:sldChg>
      <pc:sldChg chg="add">
        <pc:chgData name="Allison Reeves (GCE)" userId="17f2d13c-fdb5-4d97-9bdf-710c7fc77bf0" providerId="ADAL" clId="{91169862-3736-43EC-9074-35D20D0A20E1}" dt="2024-09-23T23:28:01.344" v="0"/>
        <pc:sldMkLst>
          <pc:docMk/>
          <pc:sldMk cId="58347372" sldId="800"/>
        </pc:sldMkLst>
      </pc:sldChg>
      <pc:sldMasterChg chg="del delSldLayout">
        <pc:chgData name="Allison Reeves (GCE)" userId="17f2d13c-fdb5-4d97-9bdf-710c7fc77bf0" providerId="ADAL" clId="{91169862-3736-43EC-9074-35D20D0A20E1}" dt="2024-09-23T23:28:03.593" v="1" actId="2696"/>
        <pc:sldMasterMkLst>
          <pc:docMk/>
          <pc:sldMasterMk cId="1122526780" sldId="2147483648"/>
        </pc:sldMasterMkLst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3021643551" sldId="2147483649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3628020969" sldId="2147483650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2724909954" sldId="2147483651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1147491349" sldId="2147483652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3854125784" sldId="2147483653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2704846731" sldId="2147483654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3203880701" sldId="2147483655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4134586756" sldId="2147483656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2787780184" sldId="2147483657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2997327770" sldId="2147483658"/>
          </pc:sldLayoutMkLst>
        </pc:sldLayoutChg>
        <pc:sldLayoutChg chg="del">
          <pc:chgData name="Allison Reeves (GCE)" userId="17f2d13c-fdb5-4d97-9bdf-710c7fc77bf0" providerId="ADAL" clId="{91169862-3736-43EC-9074-35D20D0A20E1}" dt="2024-09-23T23:28:03.593" v="1" actId="2696"/>
          <pc:sldLayoutMkLst>
            <pc:docMk/>
            <pc:sldMasterMk cId="1122526780" sldId="2147483648"/>
            <pc:sldLayoutMk cId="1583669531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0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26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876800" y="6553635"/>
            <a:ext cx="3800390" cy="30175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0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43483" y="2609836"/>
            <a:ext cx="5806501" cy="968848"/>
          </a:xfrm>
          <a:prstGeom prst="rect">
            <a:avLst/>
          </a:prstGeom>
        </p:spPr>
        <p:txBody>
          <a:bodyPr lIns="121899" tIns="81240" rIns="162482" bIns="81240">
            <a:noAutofit/>
          </a:bodyPr>
          <a:lstStyle>
            <a:lvl1pPr marL="0" indent="0">
              <a:buFont typeface="Arial" panose="020B0604020202020204" pitchFamily="34" charset="0"/>
              <a:buNone/>
              <a:defRPr sz="3200" b="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662" y="5114996"/>
            <a:ext cx="5806501" cy="692595"/>
          </a:xfrm>
          <a:prstGeom prst="rect">
            <a:avLst/>
          </a:prstGeom>
        </p:spPr>
        <p:txBody>
          <a:bodyPr lIns="162482" tIns="81240" rIns="162482" bIns="8124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2100" b="0" i="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43483" y="832880"/>
            <a:ext cx="5806501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b="1" cap="all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1436038"/>
            <a:ext cx="4295839" cy="279229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4295839" y="2790758"/>
            <a:ext cx="7896161" cy="143757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999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 userDrawn="1">
            <p:ph type="body" sz="quarter" idx="12"/>
          </p:nvPr>
        </p:nvSpPr>
        <p:spPr bwMode="white">
          <a:xfrm>
            <a:off x="614479" y="2171236"/>
            <a:ext cx="9684860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0" cap="all" baseline="0">
                <a:solidFill>
                  <a:srgbClr val="002060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479" y="1306288"/>
            <a:ext cx="9684860" cy="89107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1" baseline="0">
                <a:solidFill>
                  <a:schemeClr val="tx1">
                    <a:lumMod val="50000"/>
                  </a:schemeClr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Edit #</a:t>
            </a:r>
          </a:p>
        </p:txBody>
      </p:sp>
    </p:spTree>
    <p:extLst>
      <p:ext uri="{BB962C8B-B14F-4D97-AF65-F5344CB8AC3E}">
        <p14:creationId xmlns:p14="http://schemas.microsoft.com/office/powerpoint/2010/main" val="1860073731"/>
      </p:ext>
    </p:extLst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1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45" y="398"/>
            <a:ext cx="12282818" cy="68576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9000"/>
                </a:schemeClr>
              </a:gs>
              <a:gs pos="74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chemeClr val="accent1">
                  <a:lumMod val="45000"/>
                  <a:lumOff val="55000"/>
                  <a:alpha val="30000"/>
                </a:schemeClr>
              </a:gs>
              <a:gs pos="100000">
                <a:schemeClr val="accent1">
                  <a:lumMod val="30000"/>
                  <a:lumOff val="70000"/>
                  <a:alpha val="35000"/>
                </a:schemeClr>
              </a:gs>
            </a:gsLst>
            <a:lin ang="5400000" scaled="1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7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76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63" y="-156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6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2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4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utoShape 2" descr="Image result for background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9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o.tech/learning-center/linux-firewall-introduction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uer-power.net/2018/01/top-5-computer-security-threats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tutorials.info/2018/05/beware-mantis-roaming-malware-includes-frequent-use-of-free-wifi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9955793@N07/44779976631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lueprint-ruler-architecture-964629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expert-fire-wal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20844&amp;picture=sniffing-do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34917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i/identity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6/six-web-security-vulnerabilities-you-can-and-should-prevent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6887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44387" y="2791425"/>
            <a:ext cx="9503226" cy="12751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800" dirty="0"/>
              <a:t>CIS 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876800" y="6556248"/>
            <a:ext cx="3800390" cy="3017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473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87559-AADB-3185-E514-E35C7FF9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-21134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Network Defenses </a:t>
            </a:r>
          </a:p>
        </p:txBody>
      </p:sp>
      <p:pic>
        <p:nvPicPr>
          <p:cNvPr id="5" name="Picture 4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5545331D-9A05-9465-2968-1CC2832DD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262" r="1301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B7EB-BD0D-5857-4218-7AA4A8248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10" y="1407140"/>
            <a:ext cx="5482742" cy="4943964"/>
          </a:xfrm>
        </p:spPr>
        <p:txBody>
          <a:bodyPr>
            <a:normAutofit fontScale="92500" lnSpcReduction="10000"/>
          </a:bodyPr>
          <a:lstStyle/>
          <a:p>
            <a:r>
              <a:rPr lang="en-US" sz="2400" b="0" i="0" dirty="0">
                <a:effectLst/>
                <a:latin typeface="-apple-system"/>
              </a:rPr>
              <a:t>CIS Control 12: Network Infrastructure Management</a:t>
            </a:r>
          </a:p>
          <a:p>
            <a:pPr lvl="1"/>
            <a:r>
              <a:rPr lang="en-US" dirty="0">
                <a:latin typeface="-apple-system"/>
              </a:rPr>
              <a:t>Edge firewalls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Networks segmentation and inspection </a:t>
            </a:r>
          </a:p>
          <a:p>
            <a:pPr lvl="1"/>
            <a:r>
              <a:rPr lang="en-US" dirty="0">
                <a:latin typeface="-apple-system"/>
              </a:rPr>
              <a:t>L7 vs L3 protections 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SSL/TLS inspection</a:t>
            </a:r>
          </a:p>
          <a:p>
            <a:pPr lvl="1"/>
            <a:r>
              <a:rPr lang="en-US" dirty="0">
                <a:latin typeface="-apple-system"/>
              </a:rPr>
              <a:t>Micro-segmentation 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sz="2400" b="0" i="0" dirty="0">
                <a:effectLst/>
                <a:latin typeface="-apple-system"/>
              </a:rPr>
              <a:t>CIS Control 13: Network Monitoring and Defense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NDR and</a:t>
            </a:r>
            <a:r>
              <a:rPr lang="en-US" dirty="0">
                <a:latin typeface="-apple-system"/>
              </a:rPr>
              <a:t> IDS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Spanning/inspecting </a:t>
            </a:r>
            <a:r>
              <a:rPr lang="en-US" dirty="0">
                <a:latin typeface="-apple-system"/>
              </a:rPr>
              <a:t>traffic intelligently </a:t>
            </a:r>
          </a:p>
          <a:p>
            <a:pPr lvl="1"/>
            <a:r>
              <a:rPr lang="en-US" dirty="0">
                <a:latin typeface="-apple-system"/>
              </a:rPr>
              <a:t>Closely related to Audit Log Management (8) for the purpose of Incident Response (17).</a:t>
            </a:r>
          </a:p>
          <a:p>
            <a:pPr lvl="1"/>
            <a:endParaRPr lang="en-US" b="0" i="0" dirty="0">
              <a:effectLst/>
              <a:latin typeface="-apple-system"/>
            </a:endParaRPr>
          </a:p>
          <a:p>
            <a:pPr lvl="1"/>
            <a:endParaRPr lang="en-US" b="0" i="0" dirty="0"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EB7CE-3B6A-934B-865B-E22E0E41C3C6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www.globo.tech/learning-center/linux-firewall-introduc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33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24D7799-2D4A-60F9-542C-FAFE3391A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993" r="4897" b="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AD3DC-43EB-48E9-ED46-817392D3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en-US" sz="3600"/>
              <a:t>Responding to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ABFB8-136C-46F6-8B4D-1F1EFAD62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52" y="1242390"/>
            <a:ext cx="7648751" cy="5615599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effectLst/>
                <a:latin typeface="-apple-system"/>
              </a:rPr>
              <a:t>CIS Control 17: Incident Response Management</a:t>
            </a:r>
          </a:p>
          <a:p>
            <a:pPr lvl="1"/>
            <a:r>
              <a:rPr lang="en-US" dirty="0">
                <a:latin typeface="-apple-system"/>
              </a:rPr>
              <a:t>Processes:</a:t>
            </a:r>
          </a:p>
          <a:p>
            <a:pPr lvl="2"/>
            <a:r>
              <a:rPr lang="en-US" sz="2400" dirty="0">
                <a:latin typeface="-apple-system"/>
              </a:rPr>
              <a:t>CTI: Cyber Threat Intelligence</a:t>
            </a:r>
          </a:p>
          <a:p>
            <a:pPr lvl="2"/>
            <a:r>
              <a:rPr lang="en-US" sz="2400" b="0" i="0" dirty="0">
                <a:effectLst/>
                <a:latin typeface="-apple-system"/>
              </a:rPr>
              <a:t>SOC: Security Operations Center (Triage)</a:t>
            </a:r>
          </a:p>
          <a:p>
            <a:pPr lvl="2"/>
            <a:r>
              <a:rPr lang="en-US" sz="2400" dirty="0">
                <a:latin typeface="-apple-system"/>
              </a:rPr>
              <a:t>Incident Response</a:t>
            </a:r>
          </a:p>
          <a:p>
            <a:pPr lvl="2"/>
            <a:r>
              <a:rPr lang="en-US" sz="2400" b="0" i="0" dirty="0">
                <a:effectLst/>
                <a:latin typeface="-apple-system"/>
              </a:rPr>
              <a:t>Forensics 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Tools and Technologies:</a:t>
            </a:r>
          </a:p>
          <a:p>
            <a:pPr lvl="2"/>
            <a:r>
              <a:rPr lang="en-US" sz="2400" b="0" i="0" dirty="0">
                <a:effectLst/>
                <a:latin typeface="-apple-system"/>
              </a:rPr>
              <a:t>SIEM</a:t>
            </a:r>
          </a:p>
          <a:p>
            <a:pPr lvl="2"/>
            <a:r>
              <a:rPr lang="en-US" sz="2400" dirty="0">
                <a:latin typeface="-apple-system"/>
              </a:rPr>
              <a:t>SOAR</a:t>
            </a:r>
          </a:p>
          <a:p>
            <a:pPr lvl="2"/>
            <a:r>
              <a:rPr lang="en-US" sz="2400" b="0" i="0" dirty="0">
                <a:effectLst/>
                <a:latin typeface="-apple-system"/>
              </a:rPr>
              <a:t>EDR</a:t>
            </a:r>
          </a:p>
          <a:p>
            <a:r>
              <a:rPr lang="en-US" sz="2400" b="0" i="0" dirty="0">
                <a:effectLst/>
                <a:latin typeface="-apple-system"/>
              </a:rPr>
              <a:t>CIS Control 8: Audit Log Management</a:t>
            </a:r>
            <a:endParaRPr lang="en-US" sz="2400" dirty="0">
              <a:latin typeface="-apple-system"/>
            </a:endParaRPr>
          </a:p>
          <a:p>
            <a:pPr lvl="2"/>
            <a:r>
              <a:rPr lang="en-US" sz="2400" b="0" i="0" dirty="0">
                <a:effectLst/>
                <a:latin typeface="-apple-system"/>
              </a:rPr>
              <a:t>This is basically the data used, for the processes and tools mentioned above.  </a:t>
            </a:r>
          </a:p>
          <a:p>
            <a:pPr lvl="2"/>
            <a:r>
              <a:rPr lang="en-US" sz="2400" dirty="0">
                <a:latin typeface="-apple-system"/>
              </a:rPr>
              <a:t>Log management, correlation and intelligence enrichment identify the work that flows into a SOC and IR process.  </a:t>
            </a:r>
            <a:endParaRPr lang="en-US" sz="2400" b="0" i="0" dirty="0">
              <a:effectLst/>
              <a:latin typeface="-apple-system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26D86-1CEE-438D-D618-0292DD74B91D}"/>
              </a:ext>
            </a:extLst>
          </p:cNvPr>
          <p:cNvSpPr txBox="1"/>
          <p:nvPr/>
        </p:nvSpPr>
        <p:spPr>
          <a:xfrm>
            <a:off x="9751910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www.bauer-power.net/2018/01/top-5-computer-security-threat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95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0348-04B0-D529-B35D-04F722CC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0" i="0">
                <a:effectLst/>
                <a:latin typeface="-apple-system"/>
              </a:rPr>
              <a:t>CIS Control 10: Malware Defenses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52911-C96A-E159-6ACA-20910947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57470"/>
            <a:ext cx="7367471" cy="5078795"/>
          </a:xfrm>
        </p:spPr>
        <p:txBody>
          <a:bodyPr>
            <a:normAutofit fontScale="92500"/>
          </a:bodyPr>
          <a:lstStyle/>
          <a:p>
            <a:r>
              <a:rPr lang="en-US" dirty="0"/>
              <a:t>Um, what?</a:t>
            </a:r>
          </a:p>
          <a:p>
            <a:pPr lvl="1"/>
            <a:r>
              <a:rPr lang="en-US" sz="2800" dirty="0"/>
              <a:t>Wait, isn’t that all of these, really?  </a:t>
            </a:r>
          </a:p>
          <a:p>
            <a:pPr lvl="1"/>
            <a:r>
              <a:rPr lang="en-US" sz="2800" dirty="0"/>
              <a:t>It is, although in this case, they mean endpoint products.</a:t>
            </a:r>
          </a:p>
          <a:p>
            <a:pPr lvl="1"/>
            <a:r>
              <a:rPr lang="en-US" sz="2800" dirty="0"/>
              <a:t>Like some other areas, what they recommend here is rather dated in some regards. </a:t>
            </a:r>
          </a:p>
          <a:p>
            <a:r>
              <a:rPr lang="en-US" dirty="0"/>
              <a:t>Specific Controls:</a:t>
            </a:r>
          </a:p>
          <a:p>
            <a:pPr lvl="1"/>
            <a:r>
              <a:rPr lang="en-US" sz="2800" dirty="0"/>
              <a:t>NGAV</a:t>
            </a:r>
          </a:p>
          <a:p>
            <a:pPr lvl="1"/>
            <a:r>
              <a:rPr lang="en-US" sz="2800" dirty="0"/>
              <a:t>EDR</a:t>
            </a:r>
          </a:p>
          <a:p>
            <a:pPr lvl="1"/>
            <a:r>
              <a:rPr lang="en-US" sz="2800" dirty="0"/>
              <a:t>Application Control and Script Control</a:t>
            </a:r>
          </a:p>
          <a:p>
            <a:pPr lvl="1"/>
            <a:r>
              <a:rPr lang="en-US" sz="2800" dirty="0"/>
              <a:t>Host Firewall</a:t>
            </a:r>
          </a:p>
          <a:p>
            <a:pPr lvl="1"/>
            <a:r>
              <a:rPr lang="en-US" sz="2800" dirty="0"/>
              <a:t>Host URLF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679F3B3-B8E7-1E08-70E9-FEAA3F259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854" r="14279" b="2"/>
          <a:stretch/>
        </p:blipFill>
        <p:spPr>
          <a:xfrm>
            <a:off x="7777393" y="1976277"/>
            <a:ext cx="4414606" cy="4881723"/>
          </a:xfrm>
          <a:custGeom>
            <a:avLst/>
            <a:gdLst/>
            <a:ahLst/>
            <a:cxnLst/>
            <a:rect l="l" t="t" r="r" b="b"/>
            <a:pathLst>
              <a:path w="4414606" h="4881723">
                <a:moveTo>
                  <a:pt x="3151661" y="0"/>
                </a:moveTo>
                <a:lnTo>
                  <a:pt x="4414606" y="1262946"/>
                </a:lnTo>
                <a:lnTo>
                  <a:pt x="4414606" y="4881723"/>
                </a:lnTo>
                <a:lnTo>
                  <a:pt x="1730061" y="4881723"/>
                </a:lnTo>
                <a:lnTo>
                  <a:pt x="0" y="3151662"/>
                </a:lnTo>
                <a:close/>
              </a:path>
            </a:pathLst>
          </a:custGeom>
        </p:spPr>
      </p:pic>
      <p:sp>
        <p:nvSpPr>
          <p:cNvPr id="35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Isosceles Triangle 2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413B4-1421-0704-B5E4-D030FDBBEF97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www.alltutorials.info/2018/05/beware-mantis-roaming-malware-includes-frequent-use-of-free-wifi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5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97F4E-530B-27CE-EA3A-5B62CA6A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What is the CIS 18?</a:t>
            </a:r>
          </a:p>
        </p:txBody>
      </p:sp>
      <p:pic>
        <p:nvPicPr>
          <p:cNvPr id="7" name="Picture 6" descr="A group of planes flying over a body of water&#10;&#10;Description automatically generated with low confidence">
            <a:extLst>
              <a:ext uri="{FF2B5EF4-FFF2-40B4-BE49-F238E27FC236}">
                <a16:creationId xmlns:a16="http://schemas.microsoft.com/office/drawing/2014/main" id="{79BE0BB1-E7F2-2238-134F-4FF978F9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28" r="9147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9639-CC6A-1311-E389-F65E9196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715678"/>
            <a:ext cx="4840010" cy="487365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What is it?</a:t>
            </a:r>
          </a:p>
          <a:p>
            <a:pPr lvl="1"/>
            <a:r>
              <a:rPr lang="en-US" sz="1800" dirty="0"/>
              <a:t>A list of critical controls that you can implement, as a roadmap to having a good security program.  </a:t>
            </a:r>
          </a:p>
          <a:p>
            <a:r>
              <a:rPr lang="en-US" sz="1800" dirty="0"/>
              <a:t>History</a:t>
            </a:r>
          </a:p>
          <a:p>
            <a:pPr lvl="1"/>
            <a:r>
              <a:rPr lang="en-US" sz="1800" dirty="0"/>
              <a:t>Formerly known as the SANS Top 20</a:t>
            </a:r>
          </a:p>
          <a:p>
            <a:pPr lvl="1"/>
            <a:r>
              <a:rPr lang="en-US" sz="1800" dirty="0"/>
              <a:t>This project took on a life of its own and evolved into CIS Critical Security Controls.</a:t>
            </a:r>
          </a:p>
          <a:p>
            <a:pPr lvl="1"/>
            <a:r>
              <a:rPr lang="en-US" sz="1800" dirty="0"/>
              <a:t>CIS / the Center of Internet Security is the nonprofit organization that maintains and evolves the CIS 18.</a:t>
            </a:r>
          </a:p>
          <a:p>
            <a:r>
              <a:rPr lang="en-US" sz="1800" dirty="0"/>
              <a:t>Why are there 18 now?  </a:t>
            </a:r>
          </a:p>
          <a:p>
            <a:pPr lvl="1"/>
            <a:r>
              <a:rPr lang="en-US" sz="1800" dirty="0"/>
              <a:t>CIS v8 reorganized them by the types of activities, as opposed to who does them.</a:t>
            </a:r>
          </a:p>
          <a:p>
            <a:pPr lvl="1"/>
            <a:r>
              <a:rPr lang="en-US" sz="1800" dirty="0"/>
              <a:t>This reorganization combined with a decreased emphasis/relative importance of physical controls, collapsed them down from 20 to 18 control categories.  </a:t>
            </a:r>
          </a:p>
        </p:txBody>
      </p:sp>
    </p:spTree>
    <p:extLst>
      <p:ext uri="{BB962C8B-B14F-4D97-AF65-F5344CB8AC3E}">
        <p14:creationId xmlns:p14="http://schemas.microsoft.com/office/powerpoint/2010/main" val="198491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4AEBA-6AFB-AAB3-9D46-6D1C9C83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How to use the CIS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C2AED-B124-23D0-ED4E-636CFFC4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Where it is useful:</a:t>
            </a:r>
          </a:p>
          <a:p>
            <a:pPr lvl="1"/>
            <a:r>
              <a:rPr lang="en-US" dirty="0"/>
              <a:t>It is a great high-level checklist, to understand the elements of an effective security program.</a:t>
            </a:r>
          </a:p>
          <a:p>
            <a:pPr lvl="1"/>
            <a:r>
              <a:rPr lang="en-US" dirty="0"/>
              <a:t>It includes some supporting detail and an assessment tool, but there are gaps IMHO, once you get down into the detail.</a:t>
            </a:r>
          </a:p>
          <a:p>
            <a:r>
              <a:rPr lang="en-US" sz="2400" dirty="0"/>
              <a:t>Limitations:</a:t>
            </a:r>
          </a:p>
          <a:p>
            <a:pPr lvl="1"/>
            <a:r>
              <a:rPr lang="en-US" dirty="0"/>
              <a:t>Frameworks like this evolve slowly and require lots of deliberation, so newer technologies may be pretty critical before they get rolled in.  </a:t>
            </a:r>
          </a:p>
        </p:txBody>
      </p:sp>
      <p:pic>
        <p:nvPicPr>
          <p:cNvPr id="7" name="Picture 6" descr="A pencil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6177E4A9-325E-3D0A-81B9-9270387EC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946" r="22302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75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5E01D-A01F-F2F3-9294-5E1A3ECD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7" y="341935"/>
            <a:ext cx="10515600" cy="921808"/>
          </a:xfrm>
        </p:spPr>
        <p:txBody>
          <a:bodyPr anchor="t">
            <a:normAutofit/>
          </a:bodyPr>
          <a:lstStyle/>
          <a:p>
            <a:r>
              <a:rPr lang="en-US" sz="5200" dirty="0"/>
              <a:t>What are the 18 Controls </a:t>
            </a:r>
            <a:r>
              <a:rPr lang="en-US" sz="2400" dirty="0"/>
              <a:t>(at a glance)? </a:t>
            </a:r>
            <a:endParaRPr lang="en-US" sz="5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00B96-E451-00DF-410D-4ADE78206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374" y="1565940"/>
            <a:ext cx="4114800" cy="5639193"/>
          </a:xfrm>
        </p:spPr>
        <p:txBody>
          <a:bodyPr>
            <a:normAutofit/>
          </a:bodyPr>
          <a:lstStyle/>
          <a:p>
            <a:r>
              <a:rPr lang="en-US" sz="1600" b="0" i="0" dirty="0">
                <a:effectLst/>
                <a:latin typeface="-apple-system"/>
              </a:rPr>
              <a:t>CIS Control 1: Inventory and Control of Enterprise Assets</a:t>
            </a:r>
          </a:p>
          <a:p>
            <a:r>
              <a:rPr lang="en-US" sz="1600" b="0" i="0" dirty="0">
                <a:effectLst/>
                <a:latin typeface="-apple-system"/>
              </a:rPr>
              <a:t>CIS Control 2: Inventory and Control of Software Assets</a:t>
            </a:r>
          </a:p>
          <a:p>
            <a:r>
              <a:rPr lang="en-US" sz="1600" b="0" i="0" dirty="0">
                <a:effectLst/>
                <a:latin typeface="-apple-system"/>
              </a:rPr>
              <a:t>CIS Control 3: Data Protection</a:t>
            </a:r>
          </a:p>
          <a:p>
            <a:r>
              <a:rPr lang="en-US" sz="1600" b="0" i="0" dirty="0">
                <a:effectLst/>
                <a:latin typeface="-apple-system"/>
              </a:rPr>
              <a:t>CIS Control 4: Secure Configuration of Enterprise Assets and Software</a:t>
            </a:r>
          </a:p>
          <a:p>
            <a:r>
              <a:rPr lang="en-US" sz="1600" b="0" i="0" dirty="0">
                <a:effectLst/>
                <a:latin typeface="-apple-system"/>
              </a:rPr>
              <a:t>CIS Control 5: Account Management</a:t>
            </a:r>
          </a:p>
          <a:p>
            <a:r>
              <a:rPr lang="en-US" sz="1600" b="0" i="0" dirty="0">
                <a:effectLst/>
                <a:latin typeface="-apple-system"/>
              </a:rPr>
              <a:t>CIS Control 6: Access Control Management</a:t>
            </a:r>
          </a:p>
          <a:p>
            <a:r>
              <a:rPr lang="en-US" sz="1600" b="0" i="0" dirty="0">
                <a:effectLst/>
                <a:latin typeface="-apple-system"/>
              </a:rPr>
              <a:t>CIS Control 7: Continuous Vulnerability Management</a:t>
            </a:r>
          </a:p>
          <a:p>
            <a:r>
              <a:rPr lang="en-US" sz="1600" b="0" i="0" dirty="0">
                <a:effectLst/>
                <a:latin typeface="-apple-system"/>
              </a:rPr>
              <a:t>CIS Control 8: Audit Log Management</a:t>
            </a:r>
          </a:p>
          <a:p>
            <a:r>
              <a:rPr lang="en-US" sz="1600" b="0" i="0" dirty="0">
                <a:effectLst/>
                <a:latin typeface="-apple-system"/>
              </a:rPr>
              <a:t>CIS Control 9: Email and Web Browser Protections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B8924-329D-A41E-65B0-521684EA1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3414" y="1546447"/>
            <a:ext cx="4114800" cy="5639193"/>
          </a:xfrm>
        </p:spPr>
        <p:txBody>
          <a:bodyPr>
            <a:normAutofit/>
          </a:bodyPr>
          <a:lstStyle/>
          <a:p>
            <a:r>
              <a:rPr lang="en-US" sz="1700" b="0" i="0" dirty="0">
                <a:effectLst/>
                <a:latin typeface="-apple-system"/>
              </a:rPr>
              <a:t>CIS Control 10: Malware Defenses</a:t>
            </a:r>
          </a:p>
          <a:p>
            <a:r>
              <a:rPr lang="en-US" sz="1700" b="0" i="0" dirty="0">
                <a:effectLst/>
                <a:latin typeface="-apple-system"/>
              </a:rPr>
              <a:t>CIS Control 11: Data Recovery</a:t>
            </a:r>
          </a:p>
          <a:p>
            <a:r>
              <a:rPr lang="en-US" sz="1700" b="0" i="0" dirty="0">
                <a:effectLst/>
                <a:latin typeface="-apple-system"/>
              </a:rPr>
              <a:t>CIS Control 12: Network Infrastructure Management</a:t>
            </a:r>
          </a:p>
          <a:p>
            <a:r>
              <a:rPr lang="en-US" sz="1700" b="0" i="0" dirty="0">
                <a:effectLst/>
                <a:latin typeface="-apple-system"/>
              </a:rPr>
              <a:t>CIS Control 13: Network Monitoring and Defense</a:t>
            </a:r>
          </a:p>
          <a:p>
            <a:r>
              <a:rPr lang="en-US" sz="1700" b="0" i="0" dirty="0">
                <a:effectLst/>
                <a:latin typeface="-apple-system"/>
              </a:rPr>
              <a:t>CIS Control 14: Security Awareness and Skills Training</a:t>
            </a:r>
          </a:p>
          <a:p>
            <a:r>
              <a:rPr lang="en-US" sz="1700" b="0" i="0" dirty="0">
                <a:effectLst/>
                <a:latin typeface="-apple-system"/>
              </a:rPr>
              <a:t>CIS Control 15: Service Provider Management</a:t>
            </a:r>
          </a:p>
          <a:p>
            <a:r>
              <a:rPr lang="en-US" sz="1700" b="0" i="0" dirty="0">
                <a:effectLst/>
                <a:latin typeface="-apple-system"/>
              </a:rPr>
              <a:t>CIS Control 16: Application Software Security</a:t>
            </a:r>
          </a:p>
          <a:p>
            <a:r>
              <a:rPr lang="en-US" sz="1700" b="0" i="0" dirty="0">
                <a:effectLst/>
                <a:latin typeface="-apple-system"/>
              </a:rPr>
              <a:t>CIS Control 17: Incident Response Management</a:t>
            </a:r>
          </a:p>
          <a:p>
            <a:r>
              <a:rPr lang="en-US" sz="1700" b="0" i="0" dirty="0">
                <a:effectLst/>
                <a:latin typeface="-apple-system"/>
              </a:rPr>
              <a:t>CIS Control 18: Penetration Testing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46AE9C6-0448-F4A4-984A-EDD61B752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80440" y="3831618"/>
            <a:ext cx="2330184" cy="2330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BE322-C66E-47F1-A52C-9517BE19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440" y="1917818"/>
            <a:ext cx="2467186" cy="14287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3620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dog on a leash in a grassy area&#10;&#10;Description automatically generated with low confidence">
            <a:extLst>
              <a:ext uri="{FF2B5EF4-FFF2-40B4-BE49-F238E27FC236}">
                <a16:creationId xmlns:a16="http://schemas.microsoft.com/office/drawing/2014/main" id="{A4DB2288-CC8A-0530-12FD-1CB65226A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41" b="111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0C10F-8AB7-980F-4ED1-A756BDD8D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Finding and Protecting Assets 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D0E3-6F4D-B047-3648-EA9FBA1CE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1900" b="0" i="0">
                <a:solidFill>
                  <a:srgbClr val="FFFFFF"/>
                </a:solidFill>
                <a:effectLst/>
                <a:latin typeface="-apple-system"/>
              </a:rPr>
              <a:t>CIS Control 1: Inventory and Control of Enterprise Assets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-apple-system"/>
              </a:rPr>
              <a:t>Tracking and managing your workstations, servers, mobile devices, and all other connected devices (can also include cloud, IOT, SCADA, etc.)</a:t>
            </a:r>
            <a:endParaRPr lang="en-US" sz="1900" b="0" i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en-US" sz="1900" b="0" i="0">
                <a:solidFill>
                  <a:srgbClr val="FFFFFF"/>
                </a:solidFill>
                <a:effectLst/>
                <a:latin typeface="-apple-system"/>
              </a:rPr>
              <a:t>CIS Control 2: Inventory and Control of Software Assets</a:t>
            </a:r>
          </a:p>
          <a:p>
            <a:pPr lvl="1"/>
            <a:r>
              <a:rPr lang="en-US" sz="1900" b="0" i="0">
                <a:solidFill>
                  <a:srgbClr val="FFFFFF"/>
                </a:solidFill>
                <a:effectLst/>
                <a:latin typeface="-apple-system"/>
              </a:rPr>
              <a:t>Finding and managing the lifecycle of software products.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-apple-system"/>
              </a:rPr>
              <a:t>These can range from desktop software running on user workstations to large enterprise solutions that are critical to service delivery.  </a:t>
            </a:r>
            <a:endParaRPr lang="en-US" sz="1900" b="0" i="0">
              <a:solidFill>
                <a:srgbClr val="FFFFFF"/>
              </a:solidFill>
              <a:effectLst/>
              <a:latin typeface="-apple-system"/>
            </a:endParaRPr>
          </a:p>
          <a:p>
            <a:pPr lvl="1"/>
            <a:r>
              <a:rPr lang="en-US" sz="1900" b="0" i="0">
                <a:solidFill>
                  <a:srgbClr val="FFFFFF"/>
                </a:solidFill>
                <a:effectLst/>
                <a:latin typeface="-apple-system"/>
              </a:rPr>
              <a:t>Also very intertwin</a:t>
            </a:r>
            <a:r>
              <a:rPr lang="en-US" sz="1900">
                <a:solidFill>
                  <a:srgbClr val="FFFFFF"/>
                </a:solidFill>
                <a:latin typeface="-apple-system"/>
              </a:rPr>
              <a:t>ed with Application Software Security (16).</a:t>
            </a:r>
            <a:endParaRPr lang="en-US" sz="1900" b="0" i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en-US" sz="1900" b="0" i="0">
                <a:solidFill>
                  <a:srgbClr val="FFFFFF"/>
                </a:solidFill>
                <a:effectLst/>
                <a:latin typeface="-apple-system"/>
              </a:rPr>
              <a:t>CIS Control 4: Secure Configuration of Enterprise Assets and Software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-apple-system"/>
              </a:rPr>
              <a:t>Once you know where systems and enterprise software are all located, it is time to lock it down and protect it.  </a:t>
            </a:r>
          </a:p>
          <a:p>
            <a:pPr lvl="1"/>
            <a:r>
              <a:rPr lang="en-US" sz="1900" b="0" i="0">
                <a:solidFill>
                  <a:srgbClr val="FFFFFF"/>
                </a:solidFill>
                <a:effectLst/>
                <a:latin typeface="-apple-system"/>
              </a:rPr>
              <a:t>Very closely related Application Software Security (16) and Continuous Vulnerability Management (7).</a:t>
            </a:r>
          </a:p>
          <a:p>
            <a:pPr lvl="1"/>
            <a:endParaRPr lang="en-US" sz="1900" b="0" i="0">
              <a:solidFill>
                <a:srgbClr val="FFFFFF"/>
              </a:solidFill>
              <a:effectLst/>
              <a:latin typeface="-apple-system"/>
            </a:endParaRPr>
          </a:p>
          <a:p>
            <a:pPr lvl="1"/>
            <a:endParaRPr lang="en-US" sz="1900" b="0" i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0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60180-8EC5-8458-E589-5617309E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Protecting Data</a:t>
            </a:r>
          </a:p>
        </p:txBody>
      </p:sp>
      <p:pic>
        <p:nvPicPr>
          <p:cNvPr id="5" name="Picture 4" descr="A picture containing dog, outdoor, ground, mouth&#10;&#10;Description automatically generated">
            <a:extLst>
              <a:ext uri="{FF2B5EF4-FFF2-40B4-BE49-F238E27FC236}">
                <a16:creationId xmlns:a16="http://schemas.microsoft.com/office/drawing/2014/main" id="{F15F8FC7-9EF0-F16B-4714-111127606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0936" y="1818604"/>
            <a:ext cx="5458968" cy="3220791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1CB1-4557-7DC2-983A-A7116A5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000" b="0" i="0">
                <a:effectLst/>
                <a:latin typeface="-apple-system"/>
              </a:rPr>
              <a:t>CIS Control 3: Data Protection	</a:t>
            </a:r>
          </a:p>
          <a:p>
            <a:pPr lvl="1"/>
            <a:r>
              <a:rPr lang="en-US" sz="2000" b="0" i="0">
                <a:effectLst/>
                <a:latin typeface="-apple-system"/>
              </a:rPr>
              <a:t>Data discovery</a:t>
            </a:r>
          </a:p>
          <a:p>
            <a:pPr lvl="1"/>
            <a:r>
              <a:rPr lang="en-US" sz="2000" b="0" i="0">
                <a:effectLst/>
                <a:latin typeface="-apple-system"/>
              </a:rPr>
              <a:t>DLP: Data Loss Prevention</a:t>
            </a:r>
          </a:p>
          <a:p>
            <a:pPr lvl="1"/>
            <a:r>
              <a:rPr lang="en-US" sz="2000" b="0" i="0">
                <a:effectLst/>
                <a:latin typeface="-apple-system"/>
              </a:rPr>
              <a:t>UEBA: User Entity Behavior Analytics</a:t>
            </a:r>
          </a:p>
          <a:p>
            <a:pPr lvl="1"/>
            <a:r>
              <a:rPr lang="en-US" sz="2000">
                <a:latin typeface="-apple-system"/>
              </a:rPr>
              <a:t>Also closely connected with IAM aspects (especially UEBA).</a:t>
            </a:r>
            <a:endParaRPr lang="en-US" sz="2000" b="0" i="0">
              <a:effectLst/>
              <a:latin typeface="-apple-system"/>
            </a:endParaRPr>
          </a:p>
          <a:p>
            <a:r>
              <a:rPr lang="en-US" sz="2000" b="0" i="0">
                <a:effectLst/>
                <a:latin typeface="-apple-system"/>
              </a:rPr>
              <a:t>CIS Control 11: Data Recovery</a:t>
            </a:r>
          </a:p>
          <a:p>
            <a:pPr lvl="1"/>
            <a:r>
              <a:rPr lang="en-US" sz="2000">
                <a:latin typeface="-apple-system"/>
              </a:rPr>
              <a:t>Backup and recovery strategies. </a:t>
            </a:r>
          </a:p>
          <a:p>
            <a:pPr lvl="1"/>
            <a:r>
              <a:rPr lang="en-US" sz="2000" b="0" i="0">
                <a:effectLst/>
                <a:latin typeface="-apple-system"/>
              </a:rPr>
              <a:t>Immutable cloud storage, tape backup, and vaulting.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4437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F3551-0BC0-493D-0022-BA26C2BD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Identity and Access Management (IAM)</a:t>
            </a:r>
          </a:p>
        </p:txBody>
      </p:sp>
      <p:pic>
        <p:nvPicPr>
          <p:cNvPr id="5" name="Picture 4" descr="A close up of a game board&#10;&#10;Description automatically generated with low confidence">
            <a:extLst>
              <a:ext uri="{FF2B5EF4-FFF2-40B4-BE49-F238E27FC236}">
                <a16:creationId xmlns:a16="http://schemas.microsoft.com/office/drawing/2014/main" id="{A8F8283A-86E9-6868-C207-5FD8494F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292" r="3437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30991-850D-0780-CE7E-E0E14018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85590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-apple-system"/>
              </a:rPr>
              <a:t>IAM Controls</a:t>
            </a:r>
          </a:p>
          <a:p>
            <a:pPr lvl="1"/>
            <a:r>
              <a:rPr lang="en-US" sz="2000" b="0" i="0" dirty="0">
                <a:effectLst/>
                <a:latin typeface="-apple-system"/>
              </a:rPr>
              <a:t>CIS Control 5: Account Management</a:t>
            </a:r>
          </a:p>
          <a:p>
            <a:pPr lvl="1"/>
            <a:r>
              <a:rPr lang="en-US" sz="2000" b="0" i="0" dirty="0">
                <a:effectLst/>
                <a:latin typeface="-apple-system"/>
              </a:rPr>
              <a:t>CIS Control 6: Access Control Management</a:t>
            </a:r>
          </a:p>
          <a:p>
            <a:r>
              <a:rPr lang="en-US" sz="2000" dirty="0">
                <a:latin typeface="-apple-system"/>
              </a:rPr>
              <a:t>Elements of IAM:</a:t>
            </a:r>
          </a:p>
          <a:p>
            <a:pPr lvl="1"/>
            <a:r>
              <a:rPr lang="en-US" sz="2000" b="0" i="0" dirty="0">
                <a:effectLst/>
                <a:latin typeface="-apple-system"/>
              </a:rPr>
              <a:t>Provisioning of Accounts (and deprovisioning) </a:t>
            </a:r>
          </a:p>
          <a:p>
            <a:pPr lvl="1"/>
            <a:r>
              <a:rPr lang="en-US" sz="2000" dirty="0">
                <a:latin typeface="-apple-system"/>
              </a:rPr>
              <a:t>Authentication.</a:t>
            </a:r>
          </a:p>
          <a:p>
            <a:pPr lvl="1"/>
            <a:r>
              <a:rPr lang="en-US" sz="2000" b="0" i="0" dirty="0">
                <a:effectLst/>
                <a:latin typeface="-apple-system"/>
              </a:rPr>
              <a:t>Authorization.</a:t>
            </a:r>
          </a:p>
          <a:p>
            <a:pPr lvl="1"/>
            <a:r>
              <a:rPr lang="en-US" sz="2000" dirty="0">
                <a:latin typeface="-apple-system"/>
              </a:rPr>
              <a:t>Involves Directory Services (AD/AAD), federation, MFA, etc.  </a:t>
            </a:r>
            <a:endParaRPr lang="en-US" sz="2000" b="0" i="0" dirty="0">
              <a:effectLst/>
              <a:latin typeface="-apple-system"/>
            </a:endParaRPr>
          </a:p>
          <a:p>
            <a:pPr lvl="1"/>
            <a:r>
              <a:rPr lang="en-US" sz="2000" dirty="0">
                <a:latin typeface="-apple-system"/>
              </a:rPr>
              <a:t>Also, includes elements such as Conditional Access, Zero Trust, UEBA, PAM, etc. </a:t>
            </a:r>
            <a:endParaRPr lang="en-US" sz="2000" b="0" i="0" dirty="0">
              <a:effectLst/>
              <a:latin typeface="-apple-system"/>
            </a:endParaRPr>
          </a:p>
          <a:p>
            <a:pPr lvl="1"/>
            <a:endParaRPr lang="en-US" sz="2000" b="0" i="0" dirty="0"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91ADC-3633-C185-8FA7-7E0D6138CACF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www.thebluediamondgallery.com/wooden-tile/i/identity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59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71828-F636-AB49-A260-509C8753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6832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Vulnerability Management / GRC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D983-6652-D51F-4185-34626035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570383"/>
            <a:ext cx="5625407" cy="5087562"/>
          </a:xfrm>
        </p:spPr>
        <p:txBody>
          <a:bodyPr>
            <a:normAutofit lnSpcReduction="10000"/>
          </a:bodyPr>
          <a:lstStyle/>
          <a:p>
            <a:r>
              <a:rPr lang="en-US" sz="1800" b="0" i="0" dirty="0">
                <a:effectLst/>
                <a:latin typeface="-apple-system"/>
              </a:rPr>
              <a:t>CIS Control 7: Continuous Vulnerability Management</a:t>
            </a:r>
          </a:p>
          <a:p>
            <a:pPr lvl="1"/>
            <a:r>
              <a:rPr lang="en-US" sz="1800" dirty="0">
                <a:latin typeface="-apple-system"/>
              </a:rPr>
              <a:t>Network scans (detection of devices and vulnerabilities) </a:t>
            </a:r>
          </a:p>
          <a:p>
            <a:pPr lvl="1"/>
            <a:r>
              <a:rPr lang="en-US" sz="1800" b="0" i="0" dirty="0">
                <a:effectLst/>
                <a:latin typeface="-apple-system"/>
              </a:rPr>
              <a:t>Agent-based scans</a:t>
            </a:r>
          </a:p>
          <a:p>
            <a:pPr lvl="1"/>
            <a:r>
              <a:rPr lang="en-US" sz="1800" b="0" i="0" dirty="0">
                <a:effectLst/>
                <a:latin typeface="-apple-system"/>
              </a:rPr>
              <a:t>Detection on-the-wire (NDR or asset management feature overlap)</a:t>
            </a:r>
          </a:p>
          <a:p>
            <a:r>
              <a:rPr lang="en-US" sz="1800" b="0" i="0" dirty="0">
                <a:effectLst/>
                <a:latin typeface="-apple-system"/>
              </a:rPr>
              <a:t>CIS Control 16: Application Software Security</a:t>
            </a:r>
          </a:p>
          <a:p>
            <a:pPr lvl="1"/>
            <a:r>
              <a:rPr lang="en-US" sz="1800" b="0" i="0" dirty="0">
                <a:effectLst/>
                <a:latin typeface="-apple-system"/>
              </a:rPr>
              <a:t>CI/CD pipelines</a:t>
            </a:r>
          </a:p>
          <a:p>
            <a:pPr lvl="1"/>
            <a:r>
              <a:rPr lang="en-US" sz="1800" b="0" i="0" dirty="0">
                <a:effectLst/>
                <a:latin typeface="-apple-system"/>
              </a:rPr>
              <a:t>Static code analysis</a:t>
            </a:r>
          </a:p>
          <a:p>
            <a:pPr lvl="1"/>
            <a:r>
              <a:rPr lang="en-US" sz="1800" b="0" i="0" dirty="0">
                <a:effectLst/>
                <a:latin typeface="-apple-system"/>
              </a:rPr>
              <a:t>Web application scanning</a:t>
            </a:r>
          </a:p>
          <a:p>
            <a:r>
              <a:rPr lang="en-US" sz="1800" b="0" i="0" dirty="0">
                <a:effectLst/>
                <a:latin typeface="-apple-system"/>
              </a:rPr>
              <a:t>CIS Control 18: Penetration Testing</a:t>
            </a:r>
          </a:p>
          <a:p>
            <a:pPr lvl="1"/>
            <a:r>
              <a:rPr lang="en-US" sz="1800" dirty="0">
                <a:latin typeface="-apple-system"/>
              </a:rPr>
              <a:t>Purple teaming, internal continuous assessment</a:t>
            </a:r>
          </a:p>
          <a:p>
            <a:pPr lvl="1"/>
            <a:r>
              <a:rPr lang="en-US" sz="1800" b="0" i="0" dirty="0">
                <a:effectLst/>
                <a:latin typeface="-apple-system"/>
              </a:rPr>
              <a:t>Outside assessments </a:t>
            </a:r>
          </a:p>
          <a:p>
            <a:pPr lvl="1"/>
            <a:r>
              <a:rPr lang="en-US" sz="1800" dirty="0">
                <a:latin typeface="-apple-system"/>
              </a:rPr>
              <a:t>Validate malware defenses using realistic TTPs (tools, techniques, procedures)</a:t>
            </a:r>
            <a:endParaRPr lang="en-US" sz="1800" b="0" i="0" dirty="0">
              <a:effectLst/>
              <a:latin typeface="-apple-system"/>
            </a:endParaRPr>
          </a:p>
          <a:p>
            <a:r>
              <a:rPr lang="en-US" sz="1800" b="0" i="0" dirty="0">
                <a:effectLst/>
                <a:latin typeface="-apple-system"/>
              </a:rPr>
              <a:t>CIS Control 15: Service Provider Management</a:t>
            </a:r>
          </a:p>
          <a:p>
            <a:pPr lvl="1"/>
            <a:r>
              <a:rPr lang="en-US" sz="1800" dirty="0">
                <a:latin typeface="-apple-system"/>
              </a:rPr>
              <a:t>Vendor risk assessment (OSINT, Questionnaires, Secure Integration, etc.)</a:t>
            </a:r>
            <a:endParaRPr lang="en-US" sz="1800" dirty="0"/>
          </a:p>
        </p:txBody>
      </p:sp>
      <p:pic>
        <p:nvPicPr>
          <p:cNvPr id="5" name="Picture 4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5E54C287-F280-06B8-FD44-3DA24AE69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574" r="1638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A19F2-0DE5-AAE7-DF7A-82E6E0017E2A}"/>
              </a:ext>
            </a:extLst>
          </p:cNvPr>
          <p:cNvSpPr txBox="1"/>
          <p:nvPr/>
        </p:nvSpPr>
        <p:spPr>
          <a:xfrm>
            <a:off x="9751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technofaq.org/posts/2019/06/six-web-security-vulnerabilities-you-can-and-should-preven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96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EA7FA8-6652-4CC5-90F4-3D48CAC0C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3F717-BE96-D9B2-81E0-6790C8E6A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Email and Web Protections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3435D-BA18-E988-381F-CF6793668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09" y="1482731"/>
            <a:ext cx="7541430" cy="5305695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effectLst/>
                <a:latin typeface="-apple-system"/>
              </a:rPr>
              <a:t>CIS Control 9: Email and Web Browser Protections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Email gateway (reputation, link detonation, sandboxing, etc.)</a:t>
            </a:r>
          </a:p>
          <a:p>
            <a:pPr lvl="1"/>
            <a:r>
              <a:rPr lang="en-US" dirty="0">
                <a:latin typeface="-apple-system"/>
              </a:rPr>
              <a:t>Automation of response for known bad and ability for SOC to pull emails.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SPF/DKIM/DMARC</a:t>
            </a:r>
          </a:p>
          <a:p>
            <a:pPr lvl="1"/>
            <a:r>
              <a:rPr lang="en-US" dirty="0">
                <a:latin typeface="-apple-system"/>
              </a:rPr>
              <a:t>Browser Isolation 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URL/DNS protection on host and/or network level</a:t>
            </a:r>
          </a:p>
          <a:p>
            <a:pPr lvl="1"/>
            <a:r>
              <a:rPr lang="en-US" dirty="0">
                <a:latin typeface="-apple-system"/>
              </a:rPr>
              <a:t>Abuse mailbox management 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sz="2400" b="0" i="0" dirty="0">
                <a:effectLst/>
                <a:latin typeface="-apple-system"/>
              </a:rPr>
              <a:t>CIS Control 14: Security Awareness and Skills Training</a:t>
            </a:r>
          </a:p>
          <a:p>
            <a:pPr lvl="1"/>
            <a:r>
              <a:rPr lang="en-US" dirty="0">
                <a:latin typeface="-apple-system"/>
              </a:rPr>
              <a:t>Training courses (usually online, mandatory)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Awareness updates (email, </a:t>
            </a:r>
            <a:r>
              <a:rPr lang="en-US" dirty="0">
                <a:latin typeface="-apple-system"/>
              </a:rPr>
              <a:t>intranet, etc.)</a:t>
            </a:r>
          </a:p>
          <a:p>
            <a:pPr lvl="1"/>
            <a:r>
              <a:rPr lang="en-US" dirty="0">
                <a:latin typeface="-apple-system"/>
              </a:rPr>
              <a:t>Contests and employee engagement</a:t>
            </a:r>
          </a:p>
          <a:p>
            <a:pPr lvl="1"/>
            <a:r>
              <a:rPr lang="en-US" dirty="0">
                <a:latin typeface="-apple-system"/>
              </a:rPr>
              <a:t>Phishing simulations and continuous testing  </a:t>
            </a:r>
          </a:p>
          <a:p>
            <a:pPr lvl="1"/>
            <a:endParaRPr lang="en-US" b="0" i="0" dirty="0">
              <a:effectLst/>
              <a:latin typeface="-apple-system"/>
            </a:endParaRPr>
          </a:p>
          <a:p>
            <a:pPr lvl="1"/>
            <a:endParaRPr lang="en-US" b="0" i="0" dirty="0">
              <a:effectLst/>
              <a:latin typeface="-apple-system"/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5EB59DB-8F21-2FA1-AA4F-24C507FBD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77" r="25235" b="-2"/>
          <a:stretch/>
        </p:blipFill>
        <p:spPr>
          <a:xfrm>
            <a:off x="7756719" y="2013626"/>
            <a:ext cx="4488714" cy="3576825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90883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1049</Words>
  <Application>Microsoft Macintosh PowerPoint</Application>
  <PresentationFormat>Widescreen</PresentationFormat>
  <Paragraphs>135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1_Office Theme</vt:lpstr>
      <vt:lpstr>PowerPoint Presentation</vt:lpstr>
      <vt:lpstr>What is the CIS 18?</vt:lpstr>
      <vt:lpstr>How to use the CIS 18</vt:lpstr>
      <vt:lpstr>What are the 18 Controls (at a glance)? </vt:lpstr>
      <vt:lpstr>Finding and Protecting Assets </vt:lpstr>
      <vt:lpstr>Protecting Data</vt:lpstr>
      <vt:lpstr>Identity and Access Management (IAM)</vt:lpstr>
      <vt:lpstr>Vulnerability Management / GRC </vt:lpstr>
      <vt:lpstr>Email and Web Protections</vt:lpstr>
      <vt:lpstr>Network Defenses </vt:lpstr>
      <vt:lpstr>Responding to Threats</vt:lpstr>
      <vt:lpstr>CIS Control 10: Malware Defenses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Mike Manrod (GCE)</cp:lastModifiedBy>
  <cp:revision>2</cp:revision>
  <dcterms:created xsi:type="dcterms:W3CDTF">2024-09-23T23:27:41Z</dcterms:created>
  <dcterms:modified xsi:type="dcterms:W3CDTF">2025-05-11T21:28:30Z</dcterms:modified>
  <cp:category/>
</cp:coreProperties>
</file>